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38399" cy="3383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1F19-D0BC-46B0-A570-785AD4835EA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gu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133850"/>
            <a:ext cx="9144000" cy="1123950"/>
          </a:xfrm>
        </p:spPr>
        <p:txBody>
          <a:bodyPr/>
          <a:lstStyle/>
          <a:p>
            <a:r>
              <a:rPr lang="ru-RU" b="1" dirty="0" smtClean="0">
                <a:solidFill>
                  <a:srgbClr val="082473"/>
                </a:solidFill>
              </a:rPr>
              <a:t>Телефон: (495) 332-55-42</a:t>
            </a:r>
          </a:p>
          <a:p>
            <a:r>
              <a:rPr lang="ru-RU" b="1" dirty="0" smtClean="0">
                <a:solidFill>
                  <a:srgbClr val="082473"/>
                </a:solidFill>
              </a:rPr>
              <a:t>Электронная почта: </a:t>
            </a:r>
            <a:r>
              <a:rPr lang="en-US" b="1" dirty="0" smtClean="0">
                <a:solidFill>
                  <a:srgbClr val="082473"/>
                </a:solidFill>
              </a:rPr>
              <a:t>zuf@rsuj.ru</a:t>
            </a:r>
            <a:endParaRPr lang="ru-RU" b="1" dirty="0">
              <a:solidFill>
                <a:srgbClr val="082473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57202"/>
            <a:ext cx="12232689" cy="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</a:t>
            </a:r>
            <a:r>
              <a:rPr lang="en-US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" y="798622"/>
            <a:ext cx="12232688" cy="432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«РОССИЙСКИЙ ГОСУДАРСТВЕННЫЙ УНИВЕРСИТЕТ ПРАВОСУДИЯ»</a:t>
            </a:r>
            <a:endParaRPr lang="ru-RU" sz="20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5712977"/>
            <a:ext cx="12232689" cy="679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00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136" y="2766543"/>
            <a:ext cx="9144000" cy="937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подготовки специалистов </a:t>
            </a:r>
            <a:b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судебной системы</a:t>
            </a:r>
            <a:endParaRPr lang="ru-RU" sz="36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48" y="1077166"/>
            <a:ext cx="1460777" cy="14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68" y="396814"/>
            <a:ext cx="10515600" cy="57974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подготовки специалистов для судебной системы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Закладки: Расписание, Новости и объявления, Документы УМУ, Практика и трудоустройство и т.д.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777845"/>
            <a:ext cx="4457102" cy="21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3950898"/>
            <a:ext cx="78787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120771"/>
            <a:ext cx="11835442" cy="6211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электронного обучения «Фемида»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9" y="785004"/>
            <a:ext cx="11740551" cy="59263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femida.raj.ru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Интерактивное расписание учебных занятий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" y="1219200"/>
            <a:ext cx="61539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4452309"/>
            <a:ext cx="6218417" cy="14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3" y="146649"/>
            <a:ext cx="11982091" cy="6607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Учебно-методические материалы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40.05.04 Судебная и прокурорская деятельность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Академические учебные планы (на весь период обучения), Рабочие учебные планы (на один учебный год)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99" y="554079"/>
            <a:ext cx="4894714" cy="17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714625"/>
            <a:ext cx="4971900" cy="11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4411463"/>
            <a:ext cx="3099338" cy="23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11" y="4411463"/>
            <a:ext cx="3221816" cy="22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89781"/>
            <a:ext cx="11783683" cy="648706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Рабочие программы по дисциплинам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50" y="735035"/>
            <a:ext cx="5299705" cy="59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9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1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Телеграмм-канал Факультета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7" y="914400"/>
            <a:ext cx="11869947" cy="5262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Научная жизнь Университета: научные и практические конференция, круглые столы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Научные публикации преподавателей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Информация о вакансиях трудоустройстве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Общественная жизнь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 многое другое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76" y="3477881"/>
            <a:ext cx="3147353" cy="31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5" y="935102"/>
            <a:ext cx="7804814" cy="244081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Декан факультета, </a:t>
            </a:r>
            <a:r>
              <a:rPr lang="ru-RU" sz="3200" b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к.ю.н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lang="ru-RU" sz="3200" b="1" i="1" spc="10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Федик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Николаевна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332-52-42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zuf@rsuj.ru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308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95324" y="434336"/>
            <a:ext cx="10922469" cy="5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4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" y="757496"/>
            <a:ext cx="1747564" cy="261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3636085"/>
            <a:ext cx="1833984" cy="27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3990132" y="3943176"/>
            <a:ext cx="7804814" cy="2440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декана факультета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Грелова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 Игоревна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332-53-16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l.i.grelova@mail.ru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85799" y="344584"/>
            <a:ext cx="11182351" cy="93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</a:t>
            </a:r>
            <a:br>
              <a:rPr lang="ru-RU" sz="32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40.05.04 Судебная и прокурорская деятельность</a:t>
            </a:r>
            <a:endParaRPr lang="ru-RU" sz="32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296101"/>
            <a:ext cx="1133203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Первое </a:t>
            </a:r>
            <a:r>
              <a:rPr lang="ru-RU" sz="2000" b="1" dirty="0">
                <a:solidFill>
                  <a:srgbClr val="FF0000"/>
                </a:solidFill>
              </a:rPr>
              <a:t>высшее образование (на базе школы и непрофильного СПО</a:t>
            </a:r>
            <a:r>
              <a:rPr lang="ru-RU" sz="20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ru-RU" dirty="0" smtClean="0"/>
              <a:t>Форма </a:t>
            </a:r>
            <a:r>
              <a:rPr lang="ru-RU" dirty="0"/>
              <a:t>обучения – </a:t>
            </a:r>
            <a:r>
              <a:rPr lang="ru-RU" dirty="0" smtClean="0"/>
              <a:t>заочная</a:t>
            </a:r>
            <a:endParaRPr lang="ru-RU" dirty="0"/>
          </a:p>
          <a:p>
            <a:r>
              <a:rPr lang="ru-RU" dirty="0"/>
              <a:t>Срок обучения – </a:t>
            </a:r>
            <a:r>
              <a:rPr lang="ru-RU" dirty="0" smtClean="0"/>
              <a:t>5 лет 8 </a:t>
            </a:r>
            <a:r>
              <a:rPr lang="ru-RU" dirty="0"/>
              <a:t>месяцев</a:t>
            </a:r>
          </a:p>
          <a:p>
            <a:r>
              <a:rPr lang="ru-RU" dirty="0"/>
              <a:t>Занятия </a:t>
            </a:r>
            <a:r>
              <a:rPr lang="ru-RU" dirty="0" smtClean="0"/>
              <a:t>суббота 9.00-16.50</a:t>
            </a:r>
            <a:endParaRPr lang="ru-RU" dirty="0"/>
          </a:p>
          <a:p>
            <a:endParaRPr lang="ru-RU" dirty="0"/>
          </a:p>
          <a:p>
            <a:r>
              <a:rPr lang="ru-RU" dirty="0"/>
              <a:t>Курсовые работы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 </a:t>
            </a:r>
            <a:r>
              <a:rPr lang="ru-RU" dirty="0" smtClean="0"/>
              <a:t>курс, </a:t>
            </a:r>
            <a:r>
              <a:rPr lang="ru-RU" dirty="0"/>
              <a:t>2 </a:t>
            </a:r>
            <a:r>
              <a:rPr lang="ru-RU" dirty="0" smtClean="0"/>
              <a:t>курс, </a:t>
            </a:r>
            <a:r>
              <a:rPr lang="ru-RU" dirty="0"/>
              <a:t>3 </a:t>
            </a:r>
            <a:r>
              <a:rPr lang="ru-RU" dirty="0" smtClean="0"/>
              <a:t>курс, 4 курс</a:t>
            </a:r>
            <a:endParaRPr lang="ru-RU" dirty="0"/>
          </a:p>
          <a:p>
            <a:r>
              <a:rPr lang="ru-RU" dirty="0"/>
              <a:t>На каждом курсе предоставляется выбор из нескольких дисциплин.</a:t>
            </a:r>
          </a:p>
          <a:p>
            <a:r>
              <a:rPr lang="ru-RU" dirty="0"/>
              <a:t>		</a:t>
            </a:r>
          </a:p>
          <a:p>
            <a:r>
              <a:rPr lang="ru-RU" dirty="0"/>
              <a:t>Практика:</a:t>
            </a:r>
          </a:p>
          <a:p>
            <a:r>
              <a:rPr lang="ru-RU" dirty="0"/>
              <a:t>2 курс </a:t>
            </a:r>
            <a:r>
              <a:rPr lang="ru-RU" dirty="0" smtClean="0"/>
              <a:t>– </a:t>
            </a:r>
            <a:r>
              <a:rPr lang="ru-RU" dirty="0"/>
              <a:t>Учебная практика – 4 недели</a:t>
            </a:r>
          </a:p>
          <a:p>
            <a:r>
              <a:rPr lang="ru-RU" dirty="0" smtClean="0"/>
              <a:t>3, 4 </a:t>
            </a:r>
            <a:r>
              <a:rPr lang="ru-RU" dirty="0"/>
              <a:t>курс </a:t>
            </a:r>
            <a:r>
              <a:rPr lang="ru-RU" dirty="0" smtClean="0"/>
              <a:t>– </a:t>
            </a:r>
            <a:r>
              <a:rPr lang="ru-RU" dirty="0"/>
              <a:t>Производственная практика – </a:t>
            </a:r>
            <a:r>
              <a:rPr lang="ru-RU" dirty="0" smtClean="0"/>
              <a:t>4 недели</a:t>
            </a:r>
          </a:p>
          <a:p>
            <a:r>
              <a:rPr lang="ru-RU" dirty="0" smtClean="0"/>
              <a:t>6 курс – Производственная практика (преддипломная) – 6 недель</a:t>
            </a:r>
            <a:endParaRPr lang="ru-RU" dirty="0"/>
          </a:p>
          <a:p>
            <a:endParaRPr lang="ru-RU" dirty="0"/>
          </a:p>
          <a:p>
            <a:r>
              <a:rPr lang="ru-RU" dirty="0"/>
              <a:t>Итоговая государственная аттестация – 6 недель </a:t>
            </a:r>
          </a:p>
          <a:p>
            <a:r>
              <a:rPr lang="ru-RU" dirty="0" smtClean="0"/>
              <a:t>1. Междисциплинарный </a:t>
            </a:r>
            <a:r>
              <a:rPr lang="ru-RU" dirty="0"/>
              <a:t>государственный </a:t>
            </a:r>
            <a:r>
              <a:rPr lang="ru-RU" dirty="0" smtClean="0"/>
              <a:t>экзамен (в письменной форме)</a:t>
            </a:r>
          </a:p>
          <a:p>
            <a:r>
              <a:rPr lang="ru-RU" dirty="0" smtClean="0"/>
              <a:t>2. Защита выпускной квалификационной работы</a:t>
            </a:r>
          </a:p>
          <a:p>
            <a:r>
              <a:rPr lang="ru-RU" dirty="0" smtClean="0"/>
              <a:t>Консультации перед ИГА, Государственный экзамен и защита ВКР проходят в будние дни, днем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7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85798" y="43027"/>
            <a:ext cx="11182351" cy="85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</a:t>
            </a:r>
            <a:br>
              <a:rPr lang="ru-RU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40.05.04 Судебная и прокурорская деятельность</a:t>
            </a:r>
            <a:endParaRPr lang="ru-RU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920082"/>
            <a:ext cx="11332030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Первое </a:t>
            </a:r>
            <a:r>
              <a:rPr lang="ru-RU" b="1" dirty="0">
                <a:solidFill>
                  <a:srgbClr val="FF0000"/>
                </a:solidFill>
              </a:rPr>
              <a:t>высшее образование (на базе </a:t>
            </a:r>
            <a:r>
              <a:rPr lang="ru-RU" b="1" dirty="0" smtClean="0">
                <a:solidFill>
                  <a:srgbClr val="FF0000"/>
                </a:solidFill>
              </a:rPr>
              <a:t>юридического среднего профессионального образования)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Форма </a:t>
            </a:r>
            <a:r>
              <a:rPr lang="ru-RU" b="1" dirty="0">
                <a:solidFill>
                  <a:srgbClr val="0070C0"/>
                </a:solidFill>
              </a:rPr>
              <a:t>обучения – </a:t>
            </a:r>
            <a:r>
              <a:rPr lang="ru-RU" b="1" dirty="0" smtClean="0">
                <a:solidFill>
                  <a:srgbClr val="0070C0"/>
                </a:solidFill>
              </a:rPr>
              <a:t>очно-заочная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/>
              <a:t>Срок обучения – </a:t>
            </a:r>
            <a:r>
              <a:rPr lang="ru-RU" dirty="0" smtClean="0"/>
              <a:t>3 года 8 месяцев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Занятия 2 раза в неделю – </a:t>
            </a:r>
            <a:r>
              <a:rPr lang="ru-RU" dirty="0" smtClean="0"/>
              <a:t>четверг 18.40-21.30</a:t>
            </a:r>
            <a:r>
              <a:rPr lang="ru-RU" dirty="0"/>
              <a:t>, суббота 9.00-16.50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Форма обучения – </a:t>
            </a:r>
            <a:r>
              <a:rPr lang="ru-RU" b="1" dirty="0" smtClean="0">
                <a:solidFill>
                  <a:srgbClr val="0070C0"/>
                </a:solidFill>
              </a:rPr>
              <a:t>заочная (группа выходного дня)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/>
              <a:t>Срок обучения – </a:t>
            </a:r>
            <a:r>
              <a:rPr lang="ru-RU" dirty="0" smtClean="0"/>
              <a:t>4 года 2 месяца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Занятия суббота 9.00-16.50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Курсовые работы: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1 курс, 2 курс, 3 курс, 4 курс 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На каждом курсе предоставляется выбор из нескольких дисциплин.</a:t>
            </a:r>
          </a:p>
          <a:p>
            <a:pPr>
              <a:lnSpc>
                <a:spcPct val="90000"/>
              </a:lnSpc>
            </a:pPr>
            <a:r>
              <a:rPr lang="ru-RU" dirty="0"/>
              <a:t>		</a:t>
            </a:r>
          </a:p>
          <a:p>
            <a:pPr>
              <a:lnSpc>
                <a:spcPct val="90000"/>
              </a:lnSpc>
            </a:pPr>
            <a:r>
              <a:rPr lang="ru-RU" dirty="0"/>
              <a:t>Практика:</a:t>
            </a:r>
          </a:p>
          <a:p>
            <a:pPr>
              <a:lnSpc>
                <a:spcPct val="90000"/>
              </a:lnSpc>
            </a:pPr>
            <a:r>
              <a:rPr lang="ru-RU" dirty="0"/>
              <a:t>2 курс – Учебная практика – 4 недели</a:t>
            </a:r>
          </a:p>
          <a:p>
            <a:pPr>
              <a:lnSpc>
                <a:spcPct val="90000"/>
              </a:lnSpc>
            </a:pPr>
            <a:r>
              <a:rPr lang="ru-RU" dirty="0"/>
              <a:t>3, 4 курс – Производственная практика – 4 недели</a:t>
            </a:r>
          </a:p>
          <a:p>
            <a:pPr>
              <a:lnSpc>
                <a:spcPct val="90000"/>
              </a:lnSpc>
            </a:pPr>
            <a:r>
              <a:rPr lang="ru-RU" dirty="0"/>
              <a:t>6 курс – Производственная практика (преддипломная) – 6 недель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Итоговая государственная аттестация – 6 недель </a:t>
            </a:r>
          </a:p>
          <a:p>
            <a:pPr>
              <a:lnSpc>
                <a:spcPct val="90000"/>
              </a:lnSpc>
            </a:pPr>
            <a:r>
              <a:rPr lang="ru-RU" dirty="0"/>
              <a:t>1. Междисциплинарный государственный экзамен (в письменной форме)</a:t>
            </a:r>
          </a:p>
          <a:p>
            <a:pPr>
              <a:lnSpc>
                <a:spcPct val="90000"/>
              </a:lnSpc>
            </a:pPr>
            <a:r>
              <a:rPr lang="ru-RU" dirty="0"/>
              <a:t>2. Защита выпускной квалификационной работы</a:t>
            </a:r>
          </a:p>
          <a:p>
            <a:pPr>
              <a:lnSpc>
                <a:spcPct val="90000"/>
              </a:lnSpc>
            </a:pPr>
            <a:r>
              <a:rPr lang="ru-RU" dirty="0"/>
              <a:t>Консультации перед ИГА, Государственный экзамен и защита ВКР проходят в будние дни, днем</a:t>
            </a:r>
          </a:p>
        </p:txBody>
      </p:sp>
    </p:spTree>
    <p:extLst>
      <p:ext uri="{BB962C8B-B14F-4D97-AF65-F5344CB8AC3E}">
        <p14:creationId xmlns:p14="http://schemas.microsoft.com/office/powerpoint/2010/main" val="4053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3234906" y="221312"/>
            <a:ext cx="8807569" cy="654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учебной </a:t>
            </a:r>
            <a:r>
              <a:rPr lang="ru-RU" sz="24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endParaRPr lang="ru-RU" sz="24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Савушкина Полина Михайловна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Телефон: 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495)332-55-21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psav2019@mail.ru</a:t>
            </a:r>
            <a:endParaRPr lang="ru-RU" sz="2400" b="1" i="1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Кабинет: </a:t>
            </a:r>
            <a:r>
              <a:rPr lang="en-US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  <a: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 (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заочная форма, полный срок, 5 лет 8 месяцев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23spd1vo@mail.ru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Zaochka</a:t>
            </a:r>
            <a:r>
              <a:rPr lang="en-US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*2029/</a:t>
            </a:r>
            <a:r>
              <a:rPr lang="en-US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 (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очно-заочная форма, на базе СПО, 3 года 8 месяцев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23</a:t>
            </a:r>
            <a:r>
              <a:rPr lang="en-US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ozspdspo@mail.ru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sz="2400" b="1" i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r>
              <a:rPr lang="en-US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*003/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 (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заочная форма, на базе СПО, 4 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23</a:t>
            </a:r>
            <a:r>
              <a:rPr lang="en-US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zspdspo@mail.ru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Gvd</a:t>
            </a:r>
            <a:r>
              <a:rPr lang="en-US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*2028/</a:t>
            </a:r>
            <a:r>
              <a:rPr lang="en-US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</a:t>
            </a:r>
            <a:r>
              <a:rPr lang="en-US" sz="2400" b="1" i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6" y="1552435"/>
            <a:ext cx="2326603" cy="348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6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17" y="131662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Балльная система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знаний студентов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8689" y="1867711"/>
            <a:ext cx="5048656" cy="1118680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балл по дисциплине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100 баллов)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196" y="3278221"/>
            <a:ext cx="5087565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Посещаемость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</a:t>
            </a:r>
            <a:r>
              <a:rPr lang="ru-RU" sz="2400" dirty="0">
                <a:solidFill>
                  <a:schemeClr val="tx1"/>
                </a:solidFill>
              </a:rPr>
              <a:t>работа на семинарах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контрольная работа (при наличии)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(до 40 </a:t>
            </a:r>
            <a:r>
              <a:rPr lang="ru-RU" sz="2400" dirty="0" smtClean="0">
                <a:solidFill>
                  <a:schemeClr val="tx1"/>
                </a:solidFill>
              </a:rPr>
              <a:t>баллов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4265" y="3278221"/>
            <a:ext cx="5107020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Экзамен/зачет/</a:t>
            </a:r>
            <a:r>
              <a:rPr lang="ru-RU" sz="3200" dirty="0" err="1" smtClean="0">
                <a:solidFill>
                  <a:schemeClr val="tx1"/>
                </a:solidFill>
              </a:rPr>
              <a:t>дифф.зачет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(до 60 баллов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8" idx="0"/>
          </p:cNvCxnSpPr>
          <p:nvPr/>
        </p:nvCxnSpPr>
        <p:spPr>
          <a:xfrm>
            <a:off x="8667345" y="2427051"/>
            <a:ext cx="52043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  <a:endCxn id="7" idx="0"/>
          </p:cNvCxnSpPr>
          <p:nvPr/>
        </p:nvCxnSpPr>
        <p:spPr>
          <a:xfrm flipH="1">
            <a:off x="2893979" y="2427051"/>
            <a:ext cx="72471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0196" y="5491264"/>
            <a:ext cx="11391089" cy="8122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Минимальное количество баллов для допуска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итоговой форме аттестации по дисциплине - 21</a:t>
            </a:r>
          </a:p>
        </p:txBody>
      </p:sp>
    </p:spTree>
    <p:extLst>
      <p:ext uri="{BB962C8B-B14F-4D97-AF65-F5344CB8AC3E}">
        <p14:creationId xmlns:p14="http://schemas.microsoft.com/office/powerpoint/2010/main" val="255356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85512"/>
            <a:ext cx="11805557" cy="87584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информационно-образовательная среда Университета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482" y="1159329"/>
            <a:ext cx="111284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Официальный сайт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www.rgup.ru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– Факультеты – Факультет подготовки специалистов для судебной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учебных занятий, графики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работников факультета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объявления по факультету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/ Локальные акты Университета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Информационно-образовательный портал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op.raj.ru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издания, учебные пособия, журналы, статьи, интернет-магазин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логин/пароль направляется библиотекой РГУП на электронные адрес обучающегося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электронного обучения «Фемида» -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www.femida.raj.ru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дисциплин, практик, государственной итоговой аттестации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рабочие планы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расписание учебных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контрольных и курсовых работ, отчетов по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электронного портфолио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логин/пароль выдается курирующим специалистом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Гостевой вход: Логин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zufrgup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Rgup20211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83024"/>
            <a:ext cx="10515600" cy="1016202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локальные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Университета, регулирующие учебный процесс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77" y="1108954"/>
            <a:ext cx="11692647" cy="56614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Федерального государственного бюджетного образовательного учреждения высшего образования «Российский государственный университет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учебного распорядка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текущего контроля успеваемости и промежуточной аттестации обучающихся по направлениям подготовки (специальностям) высшего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-рейтинговой системе оценки успеваемости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электронного портфолио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оказании платных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перевода обучающихся на вакантные места, финансируемые за счет бюджетных ассигнований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прекращения образовательных отношений между обучающимися и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и основаниях восстановления и перевода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академическом отпуске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практической подготовки обучающихся при проведении практики по направлениям подготовки (специальностям) высшего образования, реализуемых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государственной итоговой аттестации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выпускной квалификационной работе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занятий по физической культуре по программам высшего образования при очно-заочной и заочной формах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индивидуальному учебному плану обучающихся по образовательным программам высшего образования и среднего профессионального образования в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курсовых работ по программам высшего образования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зачета результатов освоения обучающимися учебных предметов, курсов, дисциплин (модулей), практики, дополнительных образовательных программ в ФГБОУВО «РГУП» и других организациях, осуществляющих образовательную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контрольных работ по дисциплинам (модулям), включенным в состав основных профессиональных образовательных программ высшего образования по очно-заочной и заочной формам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://rgup.ru/?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mod=pages&amp;id=3704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70736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Официальный сайт Университета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444" y="733244"/>
            <a:ext cx="10912415" cy="60039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www.rgup.ru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Обучающимся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1" y="1397979"/>
            <a:ext cx="4037322" cy="26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26" y="4511075"/>
            <a:ext cx="5123597" cy="19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5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690</Words>
  <Application>Microsoft Office PowerPoint</Application>
  <PresentationFormat>Произвольный</PresentationFormat>
  <Paragraphs>186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Факультет подготовки специалистов  для судебной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Балльная система  оценки знаний студентов</vt:lpstr>
      <vt:lpstr>Электронная информационно-образовательная среда Университета</vt:lpstr>
      <vt:lpstr>Основные локальные акты Университета, регулирующие учебный процесс</vt:lpstr>
      <vt:lpstr>Официальный сайт Университета</vt:lpstr>
      <vt:lpstr>Презентация PowerPoint</vt:lpstr>
      <vt:lpstr>Система электронного обучения «Фемида»</vt:lpstr>
      <vt:lpstr>Презентация PowerPoint</vt:lpstr>
      <vt:lpstr>Презентация PowerPoint</vt:lpstr>
      <vt:lpstr>Телеграмм-канал Факультета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Семён Евгеньевич Таёкин</dc:creator>
  <cp:lastModifiedBy>Грелова Любовь Игоревна</cp:lastModifiedBy>
  <cp:revision>38</cp:revision>
  <dcterms:created xsi:type="dcterms:W3CDTF">2023-02-22T06:24:17Z</dcterms:created>
  <dcterms:modified xsi:type="dcterms:W3CDTF">2023-09-08T08:53:52Z</dcterms:modified>
</cp:coreProperties>
</file>