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63" r:id="rId5"/>
    <p:sldId id="264" r:id="rId6"/>
    <p:sldId id="265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24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0" autoAdjust="0"/>
    <p:restoredTop sz="94602" autoAdjust="0"/>
  </p:normalViewPr>
  <p:slideViewPr>
    <p:cSldViewPr snapToGrid="0">
      <p:cViewPr varScale="1">
        <p:scale>
          <a:sx n="110" d="100"/>
          <a:sy n="110" d="100"/>
        </p:scale>
        <p:origin x="-558" y="-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338399" cy="33839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21F19-D0BC-46B0-A570-785AD4835EA7}" type="datetimeFigureOut">
              <a:rPr lang="ru-RU" smtClean="0"/>
              <a:t>07.09.2023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B40E5-3E9A-4AB4-BE40-9526240430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7840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21F19-D0BC-46B0-A570-785AD4835EA7}" type="datetimeFigureOut">
              <a:rPr lang="ru-RU" smtClean="0"/>
              <a:t>07.09.2023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B40E5-3E9A-4AB4-BE40-9526240430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834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21F19-D0BC-46B0-A570-785AD4835EA7}" type="datetimeFigureOut">
              <a:rPr lang="ru-RU" smtClean="0"/>
              <a:t>07.09.2023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B40E5-3E9A-4AB4-BE40-9526240430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3082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21F19-D0BC-46B0-A570-785AD4835EA7}" type="datetimeFigureOut">
              <a:rPr lang="ru-RU" smtClean="0"/>
              <a:t>07.09.2023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B40E5-3E9A-4AB4-BE40-9526240430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426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21F19-D0BC-46B0-A570-785AD4835EA7}" type="datetimeFigureOut">
              <a:rPr lang="ru-RU" smtClean="0"/>
              <a:t>07.09.2023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B40E5-3E9A-4AB4-BE40-9526240430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639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21F19-D0BC-46B0-A570-785AD4835EA7}" type="datetimeFigureOut">
              <a:rPr lang="ru-RU" smtClean="0"/>
              <a:t>07.09.2023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B40E5-3E9A-4AB4-BE40-9526240430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045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21F19-D0BC-46B0-A570-785AD4835EA7}" type="datetimeFigureOut">
              <a:rPr lang="ru-RU" smtClean="0"/>
              <a:t>07.09.2023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B40E5-3E9A-4AB4-BE40-9526240430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8660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21F19-D0BC-46B0-A570-785AD4835EA7}" type="datetimeFigureOut">
              <a:rPr lang="ru-RU" smtClean="0"/>
              <a:t>07.09.2023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B40E5-3E9A-4AB4-BE40-9526240430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8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21F19-D0BC-46B0-A570-785AD4835EA7}" type="datetimeFigureOut">
              <a:rPr lang="ru-RU" smtClean="0"/>
              <a:t>07.09.2023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B40E5-3E9A-4AB4-BE40-9526240430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2217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21F19-D0BC-46B0-A570-785AD4835EA7}" type="datetimeFigureOut">
              <a:rPr lang="ru-RU" smtClean="0"/>
              <a:t>07.09.2023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B40E5-3E9A-4AB4-BE40-9526240430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323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21F19-D0BC-46B0-A570-785AD4835EA7}" type="datetimeFigureOut">
              <a:rPr lang="ru-RU" smtClean="0"/>
              <a:t>07.09.2023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B40E5-3E9A-4AB4-BE40-9526240430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2394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121F19-D0BC-46B0-A570-785AD4835EA7}" type="datetimeFigureOut">
              <a:rPr lang="ru-RU" smtClean="0"/>
              <a:t>07.09.2023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B40E5-3E9A-4AB4-BE40-9526240430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836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rgup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524000" y="4133850"/>
            <a:ext cx="9144000" cy="1123950"/>
          </a:xfrm>
        </p:spPr>
        <p:txBody>
          <a:bodyPr/>
          <a:lstStyle/>
          <a:p>
            <a:r>
              <a:rPr lang="ru-RU" b="1" dirty="0" smtClean="0">
                <a:solidFill>
                  <a:srgbClr val="082473"/>
                </a:solidFill>
              </a:rPr>
              <a:t>Телефон: (495) 332-55-42</a:t>
            </a:r>
          </a:p>
          <a:p>
            <a:r>
              <a:rPr lang="ru-RU" b="1" dirty="0" smtClean="0">
                <a:solidFill>
                  <a:srgbClr val="082473"/>
                </a:solidFill>
              </a:rPr>
              <a:t>Электронная почта: </a:t>
            </a:r>
            <a:r>
              <a:rPr lang="en-US" b="1" dirty="0" smtClean="0">
                <a:solidFill>
                  <a:srgbClr val="082473"/>
                </a:solidFill>
              </a:rPr>
              <a:t>zuf@rsuj.ru</a:t>
            </a:r>
            <a:endParaRPr lang="ru-RU" b="1" dirty="0">
              <a:solidFill>
                <a:srgbClr val="082473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0" y="457202"/>
            <a:ext cx="12232689" cy="4117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ru-RU" sz="1200" dirty="0">
                <a:solidFill>
                  <a:srgbClr val="082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ФЕДЕРАЛЬНОЕ ГОСУДАРСТВЕННОЕ БЮДЖЕТНОЕ  </a:t>
            </a:r>
            <a:r>
              <a:rPr lang="ru-RU" sz="1200" dirty="0" smtClean="0">
                <a:solidFill>
                  <a:srgbClr val="082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ОБРАЗОВАТЕЛЬНОЕ УЧРЕЖДЕНИЕ</a:t>
            </a:r>
            <a:r>
              <a:rPr lang="en-US" sz="1200" dirty="0" smtClean="0">
                <a:solidFill>
                  <a:srgbClr val="082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solidFill>
                  <a:srgbClr val="082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smtClean="0">
                <a:solidFill>
                  <a:srgbClr val="082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ВЫСШЕГО </a:t>
            </a:r>
            <a:r>
              <a:rPr lang="ru-RU" sz="1200" dirty="0">
                <a:solidFill>
                  <a:srgbClr val="082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ОБРАЗОВАНИЯ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" y="798622"/>
            <a:ext cx="12232688" cy="4322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ru-RU" sz="2000" b="1" dirty="0" smtClean="0">
                <a:solidFill>
                  <a:srgbClr val="082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«РОССИЙСКИЙ ГОСУДАРСТВЕННЫЙ УНИВЕРСИТЕТ ПРАВОСУДИЯ»</a:t>
            </a:r>
            <a:endParaRPr lang="ru-RU" sz="2000" b="1" dirty="0">
              <a:solidFill>
                <a:srgbClr val="0824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utoShape 4" descr="https://apf.mail.ru/cgi-bin/readmsg?id=16572857820727877131;0;1&amp;exif=1&amp;full=1&amp;x-email=taekinse%40rsuj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6" descr="https://apf.mail.ru/cgi-bin/readmsg?id=16572857820727877131;0;1&amp;exif=1&amp;full=1&amp;x-email=taekinse%40rsuj.ru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0" y="5712977"/>
            <a:ext cx="12232689" cy="67973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ru-RU" sz="2000" dirty="0" smtClean="0">
                <a:solidFill>
                  <a:srgbClr val="082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Москва</a:t>
            </a:r>
            <a:r>
              <a:rPr lang="ru-RU" sz="1800" dirty="0" smtClean="0">
                <a:solidFill>
                  <a:srgbClr val="082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dirty="0" smtClean="0">
                <a:solidFill>
                  <a:srgbClr val="08247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rgbClr val="082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  <a:endParaRPr lang="ru-RU" sz="2000" dirty="0">
              <a:solidFill>
                <a:srgbClr val="0824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16136" y="2766543"/>
            <a:ext cx="9144000" cy="937329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sz="3600" b="1" dirty="0" smtClean="0">
                <a:solidFill>
                  <a:srgbClr val="082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Факультет подготовки специалистов </a:t>
            </a:r>
            <a:br>
              <a:rPr lang="ru-RU" sz="3600" b="1" dirty="0" smtClean="0">
                <a:solidFill>
                  <a:srgbClr val="08247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 smtClean="0">
                <a:solidFill>
                  <a:srgbClr val="082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судебной системы</a:t>
            </a:r>
            <a:endParaRPr lang="ru-RU" sz="3600" b="1" dirty="0">
              <a:solidFill>
                <a:srgbClr val="0824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748" y="1077166"/>
            <a:ext cx="1460777" cy="1460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8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3517"/>
            <a:ext cx="10515600" cy="707367"/>
          </a:xfrm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ru-RU" sz="5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Официальный сайт Университета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0444" y="733244"/>
            <a:ext cx="10912415" cy="6003985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2"/>
              </a:rPr>
              <a:t>www.rgup.ru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Обучающимся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Факультеты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411" y="1397979"/>
            <a:ext cx="4037322" cy="2607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026" y="4511075"/>
            <a:ext cx="5123597" cy="196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215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5068" y="396814"/>
            <a:ext cx="10515600" cy="5797401"/>
          </a:xfrm>
        </p:spPr>
        <p:txBody>
          <a:bodyPr/>
          <a:lstStyle/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Факультет подготовки специалистов для судебной системы</a:t>
            </a:r>
          </a:p>
          <a:p>
            <a:pPr>
              <a:buFontTx/>
              <a:buChar char="-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Закладки: Расписание, Новости и объявления, Документы УМУ, Практика и трудоустройство и т.д.</a:t>
            </a:r>
          </a:p>
          <a:p>
            <a:pPr marL="0" indent="0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143" y="777845"/>
            <a:ext cx="4457102" cy="2181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143" y="3950898"/>
            <a:ext cx="7878762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725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781" y="120771"/>
            <a:ext cx="11835442" cy="621101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Система электронного обучения «Фемида»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7419" y="785004"/>
            <a:ext cx="11740551" cy="5926347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femida.raj.ru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Интерактивное расписание учебных занятий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72" y="1219200"/>
            <a:ext cx="6153944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" y="4452309"/>
            <a:ext cx="6218417" cy="1426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706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2143" y="146649"/>
            <a:ext cx="11982091" cy="660783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Учебно-методические материалы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40.03.01 Юриспруденция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Академические учебные планы (на весь период обучения), Рабочие учебные планы (на один учебный год)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599" y="554079"/>
            <a:ext cx="4894714" cy="1755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086" y="2553421"/>
            <a:ext cx="4325371" cy="1295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109" y="4339658"/>
            <a:ext cx="3409261" cy="2420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85" y="4339658"/>
            <a:ext cx="3169950" cy="2420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586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4287" y="189781"/>
            <a:ext cx="11783683" cy="6487064"/>
          </a:xfrm>
        </p:spPr>
        <p:txBody>
          <a:bodyPr/>
          <a:lstStyle/>
          <a:p>
            <a:pPr>
              <a:buFontTx/>
              <a:buChar char="-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Рабочие программы по дисциплинам</a:t>
            </a:r>
          </a:p>
          <a:p>
            <a:pPr>
              <a:buFontTx/>
              <a:buChar char="-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12" y="861922"/>
            <a:ext cx="4294182" cy="528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38418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515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Телеграмм-канал Факультета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2527" y="914400"/>
            <a:ext cx="11869947" cy="526256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 smtClean="0"/>
              <a:t>Научная жизнь Университета: научные и практические конференция, круглые столы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 smtClean="0"/>
              <a:t>Научные публикации преподавателей Университета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 smtClean="0"/>
              <a:t>Информация о вакансиях трудоустройстве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 smtClean="0"/>
              <a:t>Общественная жизнь Университета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 smtClean="0"/>
              <a:t>И многое другое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876" y="3477881"/>
            <a:ext cx="3147353" cy="3147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8954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206B682-637A-17B6-6DDC-7DE413CDCD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8125" y="935102"/>
            <a:ext cx="7804814" cy="2440818"/>
          </a:xfrm>
        </p:spPr>
        <p:txBody>
          <a:bodyPr>
            <a:noAutofit/>
          </a:bodyPr>
          <a:lstStyle/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ru-RU" sz="3200" b="1" dirty="0">
                <a:solidFill>
                  <a:srgbClr val="082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Декан факультета, </a:t>
            </a:r>
            <a:r>
              <a:rPr lang="ru-RU" sz="3200" b="1" dirty="0" err="1">
                <a:solidFill>
                  <a:srgbClr val="082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к.ю.н</a:t>
            </a:r>
            <a:r>
              <a:rPr lang="ru-RU" sz="3200" b="1" dirty="0">
                <a:solidFill>
                  <a:srgbClr val="082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доцент</a:t>
            </a:r>
            <a:endParaRPr lang="ru-RU" sz="3200" b="1" i="1" spc="10" dirty="0" smtClean="0">
              <a:solidFill>
                <a:srgbClr val="0824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ru-RU" sz="3200" b="1" i="1" spc="10" dirty="0" err="1" smtClean="0">
                <a:solidFill>
                  <a:srgbClr val="082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Федик</a:t>
            </a:r>
            <a:r>
              <a:rPr lang="ru-RU" sz="3200" b="1" i="1" spc="10" dirty="0" smtClean="0">
                <a:solidFill>
                  <a:srgbClr val="082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Елена Николаевна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ru-RU" sz="2400" b="1" i="1" spc="10" dirty="0" smtClean="0">
                <a:solidFill>
                  <a:srgbClr val="082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Телефон: (495) 332-52-42 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ru-RU" sz="2400" b="1" i="1" spc="10" dirty="0" err="1">
                <a:solidFill>
                  <a:srgbClr val="082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</a:t>
            </a:r>
            <a:r>
              <a:rPr lang="ru-RU" sz="2400" b="1" i="1" spc="10" dirty="0" err="1" smtClean="0">
                <a:solidFill>
                  <a:srgbClr val="082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л.почта</a:t>
            </a:r>
            <a:r>
              <a:rPr lang="ru-RU" sz="2400" b="1" i="1" spc="10" dirty="0" smtClean="0">
                <a:solidFill>
                  <a:srgbClr val="082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b="1" i="1" spc="10" dirty="0" smtClean="0">
                <a:solidFill>
                  <a:srgbClr val="082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zuf@rsuj.ru</a:t>
            </a:r>
            <a:r>
              <a:rPr lang="ru-RU" sz="2400" b="1" i="1" spc="10" dirty="0" smtClean="0">
                <a:solidFill>
                  <a:srgbClr val="082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ru-RU" sz="2400" b="1" i="1" spc="10" dirty="0" smtClean="0">
                <a:solidFill>
                  <a:srgbClr val="082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Кабинет: 308</a:t>
            </a:r>
            <a:endParaRPr lang="ru-RU" sz="2400" i="1" spc="10" dirty="0">
              <a:solidFill>
                <a:srgbClr val="0824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xmlns="" id="{7206B682-637A-17B6-6DDC-7DE413CDCD25}"/>
              </a:ext>
            </a:extLst>
          </p:cNvPr>
          <p:cNvSpPr txBox="1">
            <a:spLocks/>
          </p:cNvSpPr>
          <p:nvPr/>
        </p:nvSpPr>
        <p:spPr>
          <a:xfrm>
            <a:off x="695324" y="434336"/>
            <a:ext cx="10922469" cy="5574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400" b="1" dirty="0">
                <a:solidFill>
                  <a:srgbClr val="082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400" b="1" dirty="0">
                <a:solidFill>
                  <a:srgbClr val="08247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400" b="1" dirty="0">
              <a:solidFill>
                <a:srgbClr val="0824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820" y="757496"/>
            <a:ext cx="1747564" cy="26184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60" y="3636085"/>
            <a:ext cx="1833984" cy="27479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Объект 2">
            <a:extLst>
              <a:ext uri="{FF2B5EF4-FFF2-40B4-BE49-F238E27FC236}">
                <a16:creationId xmlns:a16="http://schemas.microsoft.com/office/drawing/2014/main" xmlns="" id="{7206B682-637A-17B6-6DDC-7DE413CDCD25}"/>
              </a:ext>
            </a:extLst>
          </p:cNvPr>
          <p:cNvSpPr txBox="1">
            <a:spLocks/>
          </p:cNvSpPr>
          <p:nvPr/>
        </p:nvSpPr>
        <p:spPr>
          <a:xfrm>
            <a:off x="3990132" y="3943176"/>
            <a:ext cx="7804814" cy="24408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3200" b="1" dirty="0" smtClean="0">
                <a:solidFill>
                  <a:srgbClr val="082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Заместитель декана факультета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3200" b="1" i="1" spc="10" dirty="0" err="1" smtClean="0">
                <a:solidFill>
                  <a:srgbClr val="082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Грелова</a:t>
            </a:r>
            <a:r>
              <a:rPr lang="ru-RU" sz="3200" b="1" i="1" spc="10" dirty="0" smtClean="0">
                <a:solidFill>
                  <a:srgbClr val="082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Любовь Игоревна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400" b="1" i="1" spc="10" dirty="0" smtClean="0">
                <a:solidFill>
                  <a:srgbClr val="082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Телефон: (495) 332-53-16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400" b="1" i="1" spc="10" dirty="0" err="1">
                <a:solidFill>
                  <a:srgbClr val="082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</a:t>
            </a:r>
            <a:r>
              <a:rPr lang="ru-RU" sz="2400" b="1" i="1" spc="10" dirty="0" err="1" smtClean="0">
                <a:solidFill>
                  <a:srgbClr val="082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л.почта</a:t>
            </a:r>
            <a:r>
              <a:rPr lang="ru-RU" sz="2400" b="1" i="1" spc="10" dirty="0" smtClean="0">
                <a:solidFill>
                  <a:srgbClr val="082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b="1" i="1" spc="10" dirty="0" smtClean="0">
                <a:solidFill>
                  <a:srgbClr val="082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l.i.grelova@mail.ru</a:t>
            </a:r>
            <a:r>
              <a:rPr lang="ru-RU" sz="2400" b="1" i="1" spc="10" dirty="0" smtClean="0">
                <a:solidFill>
                  <a:srgbClr val="082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400" b="1" i="1" spc="10" dirty="0" smtClean="0">
                <a:solidFill>
                  <a:srgbClr val="082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Кабинет: 30</a:t>
            </a:r>
            <a:r>
              <a:rPr lang="en-US" sz="2400" b="1" i="1" spc="10" dirty="0" smtClean="0">
                <a:solidFill>
                  <a:srgbClr val="082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2400" i="1" spc="10" dirty="0">
              <a:solidFill>
                <a:srgbClr val="0824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68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2">
            <a:extLst>
              <a:ext uri="{FF2B5EF4-FFF2-40B4-BE49-F238E27FC236}">
                <a16:creationId xmlns:a16="http://schemas.microsoft.com/office/drawing/2014/main" xmlns="" id="{7206B682-637A-17B6-6DDC-7DE413CDCD25}"/>
              </a:ext>
            </a:extLst>
          </p:cNvPr>
          <p:cNvSpPr txBox="1">
            <a:spLocks/>
          </p:cNvSpPr>
          <p:nvPr/>
        </p:nvSpPr>
        <p:spPr>
          <a:xfrm>
            <a:off x="685799" y="344584"/>
            <a:ext cx="11182351" cy="10229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400" b="1" i="1" dirty="0" smtClean="0">
                <a:solidFill>
                  <a:srgbClr val="082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Направление подготовки </a:t>
            </a:r>
            <a:br>
              <a:rPr lang="ru-RU" sz="3400" b="1" i="1" dirty="0" smtClean="0">
                <a:solidFill>
                  <a:srgbClr val="08247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400" b="1" i="1" dirty="0" smtClean="0">
                <a:solidFill>
                  <a:srgbClr val="082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40.03.01 Юриспруденция</a:t>
            </a:r>
            <a:endParaRPr lang="ru-RU" sz="3400" b="1" i="1" dirty="0">
              <a:solidFill>
                <a:srgbClr val="0824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5799" y="1451377"/>
            <a:ext cx="1133203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Первое </a:t>
            </a:r>
            <a:r>
              <a:rPr lang="ru-RU" sz="2400" b="1" dirty="0">
                <a:solidFill>
                  <a:srgbClr val="FF0000"/>
                </a:solidFill>
              </a:rPr>
              <a:t>высшее образование (на базе школы и непрофильного СПО</a:t>
            </a:r>
            <a:r>
              <a:rPr lang="ru-RU" sz="2400" b="1" dirty="0" smtClean="0">
                <a:solidFill>
                  <a:srgbClr val="FF0000"/>
                </a:solidFill>
              </a:rPr>
              <a:t>) </a:t>
            </a:r>
          </a:p>
          <a:p>
            <a:r>
              <a:rPr lang="ru-RU" sz="2000" dirty="0" smtClean="0"/>
              <a:t>Форма </a:t>
            </a:r>
            <a:r>
              <a:rPr lang="ru-RU" sz="2000" dirty="0"/>
              <a:t>обучения – очно-заочная</a:t>
            </a:r>
          </a:p>
          <a:p>
            <a:r>
              <a:rPr lang="ru-RU" sz="2000" dirty="0"/>
              <a:t>Срок обучения – 4 года 6 месяцев</a:t>
            </a:r>
          </a:p>
          <a:p>
            <a:r>
              <a:rPr lang="ru-RU" sz="2000" dirty="0"/>
              <a:t>Занятия 2 раза в неделю – четверг 18.40-21.30, суббота </a:t>
            </a:r>
            <a:r>
              <a:rPr lang="ru-RU" sz="2000" dirty="0" smtClean="0"/>
              <a:t>9.00-16.50</a:t>
            </a:r>
            <a:endParaRPr lang="ru-RU" sz="2000" dirty="0"/>
          </a:p>
          <a:p>
            <a:endParaRPr lang="ru-RU" sz="2000" dirty="0"/>
          </a:p>
          <a:p>
            <a:r>
              <a:rPr lang="ru-RU" sz="2000" dirty="0"/>
              <a:t>Курсовые работы</a:t>
            </a:r>
            <a:r>
              <a:rPr lang="ru-RU" sz="2000" dirty="0" smtClean="0"/>
              <a:t>:</a:t>
            </a:r>
            <a:endParaRPr lang="ru-RU" sz="2000" dirty="0"/>
          </a:p>
          <a:p>
            <a:r>
              <a:rPr lang="ru-RU" sz="2000" dirty="0"/>
              <a:t>1 </a:t>
            </a:r>
            <a:r>
              <a:rPr lang="ru-RU" sz="2000" dirty="0" smtClean="0"/>
              <a:t>курс, </a:t>
            </a:r>
            <a:r>
              <a:rPr lang="ru-RU" sz="2000" dirty="0"/>
              <a:t>2 </a:t>
            </a:r>
            <a:r>
              <a:rPr lang="ru-RU" sz="2000" dirty="0" smtClean="0"/>
              <a:t>курс, </a:t>
            </a:r>
            <a:r>
              <a:rPr lang="ru-RU" sz="2000" dirty="0"/>
              <a:t>3 </a:t>
            </a:r>
            <a:r>
              <a:rPr lang="ru-RU" sz="2000" dirty="0" smtClean="0"/>
              <a:t>курс </a:t>
            </a:r>
            <a:endParaRPr lang="ru-RU" sz="2000" dirty="0"/>
          </a:p>
          <a:p>
            <a:r>
              <a:rPr lang="ru-RU" sz="2000" dirty="0"/>
              <a:t>На каждом курсе предоставляется выбор из нескольких дисциплин.</a:t>
            </a:r>
          </a:p>
          <a:p>
            <a:r>
              <a:rPr lang="ru-RU" sz="2000" dirty="0"/>
              <a:t>		</a:t>
            </a:r>
          </a:p>
          <a:p>
            <a:r>
              <a:rPr lang="ru-RU" sz="2000" dirty="0"/>
              <a:t>Практика:</a:t>
            </a:r>
          </a:p>
          <a:p>
            <a:r>
              <a:rPr lang="ru-RU" sz="2000" dirty="0"/>
              <a:t>2 курс </a:t>
            </a:r>
            <a:r>
              <a:rPr lang="ru-RU" sz="2000" dirty="0" smtClean="0"/>
              <a:t>– </a:t>
            </a:r>
            <a:r>
              <a:rPr lang="ru-RU" sz="2000" dirty="0"/>
              <a:t>Учебная практика – 4 недели</a:t>
            </a:r>
          </a:p>
          <a:p>
            <a:r>
              <a:rPr lang="ru-RU" sz="2000" dirty="0"/>
              <a:t>5</a:t>
            </a:r>
            <a:r>
              <a:rPr lang="ru-RU" sz="2000" dirty="0" smtClean="0"/>
              <a:t> </a:t>
            </a:r>
            <a:r>
              <a:rPr lang="ru-RU" sz="2000" dirty="0"/>
              <a:t>курс </a:t>
            </a:r>
            <a:r>
              <a:rPr lang="ru-RU" sz="2000" dirty="0" smtClean="0"/>
              <a:t>– </a:t>
            </a:r>
            <a:r>
              <a:rPr lang="ru-RU" sz="2000" dirty="0"/>
              <a:t>Производственная практика – 6 недель</a:t>
            </a:r>
          </a:p>
          <a:p>
            <a:endParaRPr lang="ru-RU" sz="2000" dirty="0"/>
          </a:p>
          <a:p>
            <a:r>
              <a:rPr lang="ru-RU" sz="2000" dirty="0"/>
              <a:t>Итоговая государственная аттестация – 6 недель </a:t>
            </a:r>
          </a:p>
          <a:p>
            <a:r>
              <a:rPr lang="ru-RU" sz="2000" dirty="0" smtClean="0"/>
              <a:t>1 </a:t>
            </a:r>
            <a:r>
              <a:rPr lang="ru-RU" sz="2000" dirty="0"/>
              <a:t>междисциплинарный государственный </a:t>
            </a:r>
            <a:r>
              <a:rPr lang="ru-RU" sz="2000" dirty="0" smtClean="0"/>
              <a:t>экзамен (в письменной форме)</a:t>
            </a:r>
          </a:p>
          <a:p>
            <a:r>
              <a:rPr lang="ru-RU" sz="2000" dirty="0" smtClean="0"/>
              <a:t>Консультации перед ИГА и Государственный экзамен проходят в будние дни, днем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08078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бъект 2">
            <a:extLst>
              <a:ext uri="{FF2B5EF4-FFF2-40B4-BE49-F238E27FC236}">
                <a16:creationId xmlns:a16="http://schemas.microsoft.com/office/drawing/2014/main" xmlns="" id="{7206B682-637A-17B6-6DDC-7DE413CDCD25}"/>
              </a:ext>
            </a:extLst>
          </p:cNvPr>
          <p:cNvSpPr txBox="1">
            <a:spLocks/>
          </p:cNvSpPr>
          <p:nvPr/>
        </p:nvSpPr>
        <p:spPr>
          <a:xfrm>
            <a:off x="4048125" y="497357"/>
            <a:ext cx="7804814" cy="55799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ru-RU" sz="3200" b="1" dirty="0">
                <a:solidFill>
                  <a:srgbClr val="082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Специалист по учебной </a:t>
            </a:r>
            <a:r>
              <a:rPr lang="ru-RU" sz="3200" b="1" dirty="0" smtClean="0">
                <a:solidFill>
                  <a:srgbClr val="082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работе (первое </a:t>
            </a:r>
            <a:r>
              <a:rPr lang="ru-RU" sz="3200" b="1" dirty="0">
                <a:solidFill>
                  <a:srgbClr val="082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высшее на базе школы и непрофильного </a:t>
            </a:r>
            <a:r>
              <a:rPr lang="ru-RU" sz="3200" b="1" dirty="0" err="1">
                <a:solidFill>
                  <a:srgbClr val="082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</a:t>
            </a:r>
            <a:r>
              <a:rPr lang="ru-RU" sz="3200" b="1" dirty="0">
                <a:solidFill>
                  <a:srgbClr val="082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marL="0" indent="0">
              <a:buNone/>
              <a:defRPr/>
            </a:pPr>
            <a:r>
              <a:rPr lang="ru-RU" sz="3200" b="1" dirty="0">
                <a:solidFill>
                  <a:srgbClr val="082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dirty="0">
                <a:solidFill>
                  <a:srgbClr val="08247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i="1" dirty="0" err="1">
                <a:solidFill>
                  <a:srgbClr val="082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Силкина</a:t>
            </a:r>
            <a:r>
              <a:rPr lang="ru-RU" sz="3200" b="1" i="1" dirty="0">
                <a:solidFill>
                  <a:srgbClr val="082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Ольга </a:t>
            </a:r>
            <a:r>
              <a:rPr lang="ru-RU" sz="3200" b="1" i="1" dirty="0" smtClean="0">
                <a:solidFill>
                  <a:srgbClr val="082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Ивановна</a:t>
            </a:r>
          </a:p>
          <a:p>
            <a:pPr marL="0" indent="0">
              <a:buNone/>
              <a:defRPr/>
            </a:pPr>
            <a:r>
              <a:rPr lang="ru-RU" sz="2400" b="1" i="1" dirty="0" smtClean="0">
                <a:solidFill>
                  <a:srgbClr val="082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Телефон: </a:t>
            </a:r>
            <a:r>
              <a:rPr lang="ru-RU" sz="2400" b="1" i="1" dirty="0">
                <a:solidFill>
                  <a:srgbClr val="082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400" b="1" i="1" dirty="0" smtClean="0">
                <a:solidFill>
                  <a:srgbClr val="082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495)332-52-49</a:t>
            </a:r>
            <a:endParaRPr lang="ru-RU" sz="2400" b="1" i="1" dirty="0">
              <a:solidFill>
                <a:srgbClr val="0824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ru-RU" sz="2400" b="1" i="1" dirty="0" smtClean="0">
                <a:solidFill>
                  <a:srgbClr val="082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400" b="1" i="1" dirty="0" err="1">
                <a:solidFill>
                  <a:srgbClr val="082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</a:t>
            </a:r>
            <a:r>
              <a:rPr lang="ru-RU" sz="2400" b="1" i="1" dirty="0" err="1" smtClean="0">
                <a:solidFill>
                  <a:srgbClr val="082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л.почта</a:t>
            </a:r>
            <a:r>
              <a:rPr lang="ru-RU" sz="2400" b="1" i="1" dirty="0" smtClean="0">
                <a:solidFill>
                  <a:srgbClr val="082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b="1" i="1" dirty="0" smtClean="0">
                <a:solidFill>
                  <a:srgbClr val="082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silkina_olga84@mail.ru</a:t>
            </a:r>
            <a:endParaRPr lang="ru-RU" sz="2400" b="1" i="1" dirty="0" smtClean="0">
              <a:solidFill>
                <a:srgbClr val="0824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ru-RU" sz="2400" b="1" i="1" dirty="0" smtClean="0">
                <a:solidFill>
                  <a:srgbClr val="082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Кабинет: 303</a:t>
            </a:r>
            <a:r>
              <a:rPr lang="ru-RU" sz="3200" b="1" dirty="0">
                <a:solidFill>
                  <a:srgbClr val="082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dirty="0">
                <a:solidFill>
                  <a:srgbClr val="08247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200" b="1" dirty="0" smtClean="0">
              <a:solidFill>
                <a:srgbClr val="0824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ru-RU" b="1" dirty="0" smtClean="0">
                <a:solidFill>
                  <a:srgbClr val="082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b="1" i="1" dirty="0" smtClean="0">
                <a:solidFill>
                  <a:srgbClr val="082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Почта курса: </a:t>
            </a:r>
            <a:r>
              <a:rPr lang="ru-RU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r>
              <a:rPr lang="en-US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oz1vo@mail.ru</a:t>
            </a:r>
            <a:endParaRPr lang="ru-RU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ru-RU" b="1" i="1" dirty="0" smtClean="0">
                <a:solidFill>
                  <a:srgbClr val="082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Пароль</a:t>
            </a:r>
            <a:r>
              <a:rPr lang="ru-RU" b="1" i="1" dirty="0">
                <a:solidFill>
                  <a:srgbClr val="082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Rgup</a:t>
            </a:r>
            <a:r>
              <a:rPr lang="ru-RU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23/</a:t>
            </a:r>
            <a:endParaRPr lang="ru-RU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820" y="1837267"/>
            <a:ext cx="1747564" cy="26184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2369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2">
            <a:extLst>
              <a:ext uri="{FF2B5EF4-FFF2-40B4-BE49-F238E27FC236}">
                <a16:creationId xmlns:a16="http://schemas.microsoft.com/office/drawing/2014/main" xmlns="" id="{7206B682-637A-17B6-6DDC-7DE413CDCD25}"/>
              </a:ext>
            </a:extLst>
          </p:cNvPr>
          <p:cNvSpPr txBox="1">
            <a:spLocks/>
          </p:cNvSpPr>
          <p:nvPr/>
        </p:nvSpPr>
        <p:spPr>
          <a:xfrm>
            <a:off x="685798" y="43027"/>
            <a:ext cx="11182351" cy="8519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000" b="1" i="1" dirty="0" smtClean="0">
                <a:solidFill>
                  <a:srgbClr val="082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Направление подготовки </a:t>
            </a:r>
            <a:br>
              <a:rPr lang="ru-RU" sz="3000" b="1" i="1" dirty="0" smtClean="0">
                <a:solidFill>
                  <a:srgbClr val="08247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000" b="1" i="1" dirty="0" smtClean="0">
                <a:solidFill>
                  <a:srgbClr val="082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40.03.01 Юриспруденция</a:t>
            </a:r>
            <a:endParaRPr lang="ru-RU" sz="3000" b="1" i="1" dirty="0">
              <a:solidFill>
                <a:srgbClr val="0824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5799" y="920082"/>
            <a:ext cx="1133203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Первое </a:t>
            </a:r>
            <a:r>
              <a:rPr lang="ru-RU" sz="2000" b="1" dirty="0">
                <a:solidFill>
                  <a:srgbClr val="FF0000"/>
                </a:solidFill>
              </a:rPr>
              <a:t>высшее образование (на базе </a:t>
            </a:r>
            <a:r>
              <a:rPr lang="ru-RU" sz="2000" b="1" dirty="0" smtClean="0">
                <a:solidFill>
                  <a:srgbClr val="FF0000"/>
                </a:solidFill>
              </a:rPr>
              <a:t>юридического среднего профессионального образования) </a:t>
            </a:r>
          </a:p>
          <a:p>
            <a:r>
              <a:rPr lang="ru-RU" sz="2000" b="1" dirty="0" smtClean="0">
                <a:solidFill>
                  <a:srgbClr val="0070C0"/>
                </a:solidFill>
              </a:rPr>
              <a:t>Форма </a:t>
            </a:r>
            <a:r>
              <a:rPr lang="ru-RU" sz="2000" b="1" dirty="0">
                <a:solidFill>
                  <a:srgbClr val="0070C0"/>
                </a:solidFill>
              </a:rPr>
              <a:t>обучения – </a:t>
            </a:r>
            <a:r>
              <a:rPr lang="ru-RU" sz="2000" b="1" dirty="0" smtClean="0">
                <a:solidFill>
                  <a:srgbClr val="0070C0"/>
                </a:solidFill>
              </a:rPr>
              <a:t>очно-заочная (вечерняя)</a:t>
            </a:r>
            <a:endParaRPr lang="ru-RU" sz="2000" b="1" dirty="0">
              <a:solidFill>
                <a:srgbClr val="0070C0"/>
              </a:solidFill>
            </a:endParaRPr>
          </a:p>
          <a:p>
            <a:r>
              <a:rPr lang="ru-RU" sz="2000" dirty="0"/>
              <a:t>Срок обучения – </a:t>
            </a:r>
            <a:r>
              <a:rPr lang="ru-RU" sz="2000" dirty="0" smtClean="0"/>
              <a:t>3 года</a:t>
            </a:r>
            <a:endParaRPr lang="ru-RU" sz="2000" dirty="0"/>
          </a:p>
          <a:p>
            <a:r>
              <a:rPr lang="ru-RU" sz="2000" dirty="0"/>
              <a:t>Занятия </a:t>
            </a:r>
            <a:r>
              <a:rPr lang="ru-RU" sz="2000" dirty="0" smtClean="0"/>
              <a:t>в будние дни – 18.40-21.30</a:t>
            </a:r>
            <a:endParaRPr lang="ru-RU" sz="2000" dirty="0"/>
          </a:p>
          <a:p>
            <a:endParaRPr lang="ru-RU" sz="2000" dirty="0" smtClean="0"/>
          </a:p>
          <a:p>
            <a:r>
              <a:rPr lang="ru-RU" sz="2000" b="1" dirty="0">
                <a:solidFill>
                  <a:srgbClr val="0070C0"/>
                </a:solidFill>
              </a:rPr>
              <a:t>Форма обучения – </a:t>
            </a:r>
            <a:r>
              <a:rPr lang="ru-RU" sz="2000" b="1" dirty="0" smtClean="0">
                <a:solidFill>
                  <a:srgbClr val="0070C0"/>
                </a:solidFill>
              </a:rPr>
              <a:t>заочная (группа выходного дня)</a:t>
            </a:r>
            <a:endParaRPr lang="ru-RU" sz="2000" b="1" dirty="0">
              <a:solidFill>
                <a:srgbClr val="0070C0"/>
              </a:solidFill>
            </a:endParaRPr>
          </a:p>
          <a:p>
            <a:r>
              <a:rPr lang="ru-RU" sz="2000" dirty="0"/>
              <a:t>Срок обучения – 3 года</a:t>
            </a:r>
          </a:p>
          <a:p>
            <a:r>
              <a:rPr lang="ru-RU" sz="2000" dirty="0"/>
              <a:t>Занятия 2 раза в неделю – </a:t>
            </a:r>
            <a:r>
              <a:rPr lang="ru-RU" sz="2000" dirty="0" smtClean="0"/>
              <a:t>среда 18.40-21.30</a:t>
            </a:r>
            <a:r>
              <a:rPr lang="ru-RU" sz="2000" dirty="0"/>
              <a:t>, суббота </a:t>
            </a:r>
            <a:r>
              <a:rPr lang="ru-RU" sz="2000" dirty="0" smtClean="0"/>
              <a:t>9.00-16.50</a:t>
            </a:r>
            <a:endParaRPr lang="ru-RU" sz="2000" dirty="0"/>
          </a:p>
          <a:p>
            <a:endParaRPr lang="ru-RU" sz="2000" dirty="0"/>
          </a:p>
          <a:p>
            <a:r>
              <a:rPr lang="ru-RU" dirty="0"/>
              <a:t>Курсовые работы:</a:t>
            </a:r>
          </a:p>
          <a:p>
            <a:r>
              <a:rPr lang="ru-RU" dirty="0" smtClean="0"/>
              <a:t>1-2 курс, 3 курс, 4 курс </a:t>
            </a:r>
            <a:endParaRPr lang="ru-RU" dirty="0"/>
          </a:p>
          <a:p>
            <a:r>
              <a:rPr lang="ru-RU" dirty="0"/>
              <a:t>На каждом курсе предоставляется выбор из нескольких дисциплин.</a:t>
            </a:r>
          </a:p>
          <a:p>
            <a:r>
              <a:rPr lang="ru-RU" dirty="0"/>
              <a:t>		</a:t>
            </a:r>
          </a:p>
          <a:p>
            <a:r>
              <a:rPr lang="ru-RU" dirty="0"/>
              <a:t>Практика:</a:t>
            </a:r>
          </a:p>
          <a:p>
            <a:r>
              <a:rPr lang="ru-RU" dirty="0"/>
              <a:t>2 курс </a:t>
            </a:r>
            <a:r>
              <a:rPr lang="ru-RU" dirty="0" smtClean="0"/>
              <a:t>– </a:t>
            </a:r>
            <a:r>
              <a:rPr lang="ru-RU" dirty="0"/>
              <a:t>Учебная практика – 4 </a:t>
            </a:r>
            <a:r>
              <a:rPr lang="ru-RU" dirty="0" smtClean="0"/>
              <a:t>недели (</a:t>
            </a:r>
            <a:r>
              <a:rPr lang="ru-RU" dirty="0" err="1" smtClean="0"/>
              <a:t>перезачет</a:t>
            </a:r>
            <a:r>
              <a:rPr lang="ru-RU" dirty="0" smtClean="0"/>
              <a:t>)</a:t>
            </a:r>
            <a:endParaRPr lang="ru-RU" dirty="0"/>
          </a:p>
          <a:p>
            <a:r>
              <a:rPr lang="ru-RU" dirty="0"/>
              <a:t>5</a:t>
            </a:r>
            <a:r>
              <a:rPr lang="ru-RU" dirty="0" smtClean="0"/>
              <a:t> </a:t>
            </a:r>
            <a:r>
              <a:rPr lang="ru-RU" dirty="0"/>
              <a:t>курс </a:t>
            </a:r>
            <a:r>
              <a:rPr lang="ru-RU" dirty="0" smtClean="0"/>
              <a:t>– </a:t>
            </a:r>
            <a:r>
              <a:rPr lang="ru-RU" dirty="0"/>
              <a:t>Производственная практика – 6 </a:t>
            </a:r>
            <a:r>
              <a:rPr lang="ru-RU" dirty="0" smtClean="0"/>
              <a:t>недель (4 недели – </a:t>
            </a:r>
            <a:r>
              <a:rPr lang="ru-RU" dirty="0" err="1" smtClean="0"/>
              <a:t>перезачет</a:t>
            </a:r>
            <a:r>
              <a:rPr lang="ru-RU" dirty="0" smtClean="0"/>
              <a:t>, 2 недели – прохождение)</a:t>
            </a:r>
            <a:endParaRPr lang="ru-RU" dirty="0"/>
          </a:p>
          <a:p>
            <a:endParaRPr lang="ru-RU" dirty="0"/>
          </a:p>
          <a:p>
            <a:r>
              <a:rPr lang="ru-RU" dirty="0"/>
              <a:t>Итоговая государственная аттестация – 6 недель </a:t>
            </a:r>
          </a:p>
          <a:p>
            <a:r>
              <a:rPr lang="ru-RU" dirty="0" smtClean="0"/>
              <a:t>1 </a:t>
            </a:r>
            <a:r>
              <a:rPr lang="ru-RU" dirty="0"/>
              <a:t>междисциплинарный государственный </a:t>
            </a:r>
            <a:r>
              <a:rPr lang="ru-RU" dirty="0" smtClean="0"/>
              <a:t>экзамен</a:t>
            </a:r>
            <a:r>
              <a:rPr lang="ru-RU" dirty="0"/>
              <a:t> </a:t>
            </a:r>
            <a:r>
              <a:rPr lang="ru-RU" dirty="0" smtClean="0"/>
              <a:t>(в письменной форме)</a:t>
            </a:r>
          </a:p>
          <a:p>
            <a:r>
              <a:rPr lang="ru-RU" dirty="0" smtClean="0"/>
              <a:t>Консультации перед ИГА и Государственный экзамен проходят в будние дни, днем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365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206B682-637A-17B6-6DDC-7DE413CDCD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6403" y="434336"/>
            <a:ext cx="9826536" cy="3201748"/>
          </a:xfrm>
        </p:spPr>
        <p:txBody>
          <a:bodyPr>
            <a:noAutofit/>
          </a:bodyPr>
          <a:lstStyle/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082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Специалист по учебной работе (на базе юридического СПО, очно-заочная (вечерняя) форма)</a:t>
            </a:r>
            <a:endParaRPr lang="ru-RU" sz="2400" b="1" i="1" spc="10" dirty="0" smtClean="0">
              <a:solidFill>
                <a:srgbClr val="0824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ru-RU" sz="2400" b="1" i="1" spc="10" dirty="0" err="1" smtClean="0">
                <a:solidFill>
                  <a:srgbClr val="082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Бабко</a:t>
            </a:r>
            <a:r>
              <a:rPr lang="ru-RU" sz="2400" b="1" i="1" spc="10" dirty="0" smtClean="0">
                <a:solidFill>
                  <a:srgbClr val="082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Людмила Геннадьевна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ru-RU" sz="2000" b="1" i="1" spc="10" dirty="0" smtClean="0">
                <a:solidFill>
                  <a:srgbClr val="082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Телефон: (495) 332-53-38 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ru-RU" sz="2000" b="1" i="1" spc="10" dirty="0" smtClean="0">
                <a:solidFill>
                  <a:srgbClr val="082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000" b="1" i="1" spc="10" dirty="0" err="1" smtClean="0">
                <a:solidFill>
                  <a:srgbClr val="082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Эл.почта</a:t>
            </a:r>
            <a:r>
              <a:rPr lang="ru-RU" sz="2000" b="1" i="1" spc="10" dirty="0" smtClean="0">
                <a:solidFill>
                  <a:srgbClr val="082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b="1" i="1" spc="10" dirty="0" smtClean="0">
                <a:solidFill>
                  <a:srgbClr val="082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l.babko75@mail.ru</a:t>
            </a:r>
            <a:endParaRPr lang="ru-RU" sz="2000" b="1" i="1" spc="10" dirty="0" smtClean="0">
              <a:solidFill>
                <a:srgbClr val="0824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ru-RU" sz="2000" b="1" i="1" spc="10" dirty="0" smtClean="0">
                <a:solidFill>
                  <a:srgbClr val="082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Кабинет: </a:t>
            </a:r>
            <a:r>
              <a:rPr lang="en-US" sz="2000" b="1" i="1" spc="10" dirty="0" smtClean="0">
                <a:solidFill>
                  <a:srgbClr val="082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404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ru-RU" sz="2000" i="1" spc="10" dirty="0" smtClean="0">
                <a:solidFill>
                  <a:srgbClr val="082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000" b="1" i="1" spc="10" dirty="0" smtClean="0">
                <a:solidFill>
                  <a:srgbClr val="082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Почта курса: </a:t>
            </a:r>
            <a:r>
              <a:rPr lang="en-US" sz="2000" b="1" i="1" spc="1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oz23spo@mail.ru</a:t>
            </a:r>
            <a:endParaRPr lang="ru-RU" sz="2000" b="1" i="1" spc="1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ru-RU" sz="2000" b="1" i="1" spc="10" dirty="0">
                <a:solidFill>
                  <a:srgbClr val="082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Пароль: </a:t>
            </a:r>
            <a:r>
              <a:rPr lang="en-US" sz="2000" b="1" i="1" spc="1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Vech</a:t>
            </a:r>
            <a:r>
              <a:rPr lang="en-US" sz="2000" b="1" i="1" spc="1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2000" b="1" i="1" spc="1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</a:t>
            </a:r>
            <a:r>
              <a:rPr lang="en-US" sz="2000" b="1" i="1" spc="1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endParaRPr lang="ru-RU" sz="2000" b="1" i="1" spc="1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xmlns="" id="{7206B682-637A-17B6-6DDC-7DE413CDCD25}"/>
              </a:ext>
            </a:extLst>
          </p:cNvPr>
          <p:cNvSpPr txBox="1">
            <a:spLocks/>
          </p:cNvSpPr>
          <p:nvPr/>
        </p:nvSpPr>
        <p:spPr>
          <a:xfrm>
            <a:off x="695324" y="434336"/>
            <a:ext cx="10922469" cy="5574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400" b="1" dirty="0">
                <a:solidFill>
                  <a:srgbClr val="082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400" b="1" dirty="0">
                <a:solidFill>
                  <a:srgbClr val="08247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400" b="1" dirty="0">
              <a:solidFill>
                <a:srgbClr val="0824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88" y="434336"/>
            <a:ext cx="1747564" cy="26184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19" y="3873087"/>
            <a:ext cx="1833983" cy="27479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Объект 2">
            <a:extLst>
              <a:ext uri="{FF2B5EF4-FFF2-40B4-BE49-F238E27FC236}">
                <a16:creationId xmlns:a16="http://schemas.microsoft.com/office/drawing/2014/main" xmlns="" id="{7206B682-637A-17B6-6DDC-7DE413CDCD25}"/>
              </a:ext>
            </a:extLst>
          </p:cNvPr>
          <p:cNvSpPr txBox="1">
            <a:spLocks/>
          </p:cNvSpPr>
          <p:nvPr/>
        </p:nvSpPr>
        <p:spPr>
          <a:xfrm>
            <a:off x="2155371" y="3636084"/>
            <a:ext cx="9639575" cy="32219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>
                <a:solidFill>
                  <a:srgbClr val="082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Специалист по учебной работе (на базе юридического СПО, </a:t>
            </a:r>
            <a:r>
              <a:rPr lang="ru-RU" sz="2400" b="1" dirty="0" smtClean="0">
                <a:solidFill>
                  <a:srgbClr val="082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заочная (группа выходного дня) </a:t>
            </a:r>
            <a:r>
              <a:rPr lang="ru-RU" sz="2400" b="1" dirty="0">
                <a:solidFill>
                  <a:srgbClr val="082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форма)</a:t>
            </a:r>
            <a:endParaRPr lang="ru-RU" sz="2400" b="1" i="1" spc="10" dirty="0">
              <a:solidFill>
                <a:srgbClr val="0824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i="1" spc="10" dirty="0" err="1" smtClean="0">
                <a:solidFill>
                  <a:srgbClr val="082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Халистова</a:t>
            </a:r>
            <a:r>
              <a:rPr lang="ru-RU" sz="2400" b="1" i="1" spc="10" dirty="0" smtClean="0">
                <a:solidFill>
                  <a:srgbClr val="082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Анна Николаевна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200" b="1" i="1" spc="10" dirty="0">
                <a:solidFill>
                  <a:srgbClr val="082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000" b="1" i="1" spc="10" dirty="0">
                <a:solidFill>
                  <a:srgbClr val="082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Телефон: (495) </a:t>
            </a:r>
            <a:r>
              <a:rPr lang="ru-RU" sz="2000" b="1" i="1" spc="10" dirty="0" smtClean="0">
                <a:solidFill>
                  <a:srgbClr val="082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332-53-43</a:t>
            </a:r>
            <a:endParaRPr lang="ru-RU" sz="2000" b="1" i="1" spc="10" dirty="0">
              <a:solidFill>
                <a:srgbClr val="0824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b="1" i="1" spc="10" dirty="0">
                <a:solidFill>
                  <a:srgbClr val="082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000" b="1" i="1" spc="10" dirty="0" err="1">
                <a:solidFill>
                  <a:srgbClr val="082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Эл.почта</a:t>
            </a:r>
            <a:r>
              <a:rPr lang="ru-RU" sz="2000" b="1" i="1" spc="10" dirty="0">
                <a:solidFill>
                  <a:srgbClr val="082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b="1" i="1" spc="10" dirty="0">
                <a:solidFill>
                  <a:srgbClr val="082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halistova_anna@mail.ru </a:t>
            </a:r>
            <a:endParaRPr lang="ru-RU" sz="2000" b="1" i="1" spc="10" dirty="0">
              <a:solidFill>
                <a:srgbClr val="0824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b="1" i="1" spc="10" dirty="0">
                <a:solidFill>
                  <a:srgbClr val="082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Кабинет: </a:t>
            </a:r>
            <a:r>
              <a:rPr lang="en-US" sz="2000" b="1" i="1" spc="10" dirty="0">
                <a:solidFill>
                  <a:srgbClr val="082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404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i="1" spc="10" dirty="0">
                <a:solidFill>
                  <a:srgbClr val="082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000" b="1" i="1" spc="10" dirty="0">
                <a:solidFill>
                  <a:srgbClr val="082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Почта курса</a:t>
            </a:r>
            <a:r>
              <a:rPr lang="ru-RU" sz="2000" b="1" i="1" spc="10" dirty="0" smtClean="0">
                <a:solidFill>
                  <a:srgbClr val="082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b="1" i="1" spc="1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z23spo@mail.ru</a:t>
            </a:r>
            <a:endParaRPr lang="ru-RU" sz="2000" b="1" i="1" spc="1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b="1" i="1" spc="10" dirty="0">
                <a:solidFill>
                  <a:srgbClr val="082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Пароль: </a:t>
            </a:r>
            <a:r>
              <a:rPr lang="en-US" sz="2000" b="1" i="1" spc="1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Gvd</a:t>
            </a:r>
            <a:r>
              <a:rPr lang="en-US" sz="2000" b="1" i="1" spc="1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*202/</a:t>
            </a:r>
            <a:endParaRPr lang="ru-RU" sz="2000" b="1" i="1" spc="1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84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5217" y="131662"/>
            <a:ext cx="10515600" cy="1325563"/>
          </a:xfrm>
        </p:spPr>
        <p:txBody>
          <a:bodyPr>
            <a:noAutofit/>
          </a:bodyPr>
          <a:lstStyle/>
          <a:p>
            <a:pPr algn="ctr">
              <a:lnSpc>
                <a:spcPct val="70000"/>
              </a:lnSpc>
            </a:pPr>
            <a:r>
              <a:rPr lang="ru-RU" sz="5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Балльная система </a:t>
            </a:r>
            <a:r>
              <a:rPr lang="ru-RU" sz="5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5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5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оценки </a:t>
            </a:r>
            <a:r>
              <a:rPr lang="ru-RU" sz="5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знаний студентов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618689" y="1867711"/>
            <a:ext cx="5048656" cy="1118680"/>
          </a:xfrm>
          <a:prstGeom prst="roundRect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Итоговый балл по дисциплине </a:t>
            </a:r>
          </a:p>
          <a:p>
            <a:pPr algn="ctr">
              <a:defRPr/>
            </a:pPr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(до 100 баллов)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50196" y="3278221"/>
            <a:ext cx="5087565" cy="16147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400" dirty="0">
                <a:solidFill>
                  <a:schemeClr val="tx1"/>
                </a:solidFill>
              </a:rPr>
              <a:t>Посещаемость </a:t>
            </a: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+ </a:t>
            </a:r>
            <a:r>
              <a:rPr lang="ru-RU" sz="2400" dirty="0">
                <a:solidFill>
                  <a:schemeClr val="tx1"/>
                </a:solidFill>
              </a:rPr>
              <a:t>работа на семинарах </a:t>
            </a: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+ контрольная работа (при наличии)</a:t>
            </a:r>
            <a:endParaRPr lang="ru-RU" sz="24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2400" dirty="0">
                <a:solidFill>
                  <a:schemeClr val="tx1"/>
                </a:solidFill>
              </a:rPr>
              <a:t>(до 40 </a:t>
            </a:r>
            <a:r>
              <a:rPr lang="ru-RU" sz="2400" dirty="0" smtClean="0">
                <a:solidFill>
                  <a:schemeClr val="tx1"/>
                </a:solidFill>
              </a:rPr>
              <a:t>баллов</a:t>
            </a:r>
            <a:r>
              <a:rPr lang="ru-RU" sz="24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634265" y="3278221"/>
            <a:ext cx="5107020" cy="16147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3200" dirty="0" smtClean="0">
                <a:solidFill>
                  <a:schemeClr val="tx1"/>
                </a:solidFill>
              </a:rPr>
              <a:t>Экзамен/зачет/</a:t>
            </a:r>
            <a:r>
              <a:rPr lang="ru-RU" sz="3200" dirty="0" err="1" smtClean="0">
                <a:solidFill>
                  <a:schemeClr val="tx1"/>
                </a:solidFill>
              </a:rPr>
              <a:t>дифф.зачет</a:t>
            </a:r>
            <a:r>
              <a:rPr lang="ru-RU" sz="3200" dirty="0" smtClean="0">
                <a:solidFill>
                  <a:schemeClr val="tx1"/>
                </a:solidFill>
              </a:rPr>
              <a:t> </a:t>
            </a:r>
            <a:endParaRPr lang="ru-RU" sz="32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3200" dirty="0">
                <a:solidFill>
                  <a:schemeClr val="tx1"/>
                </a:solidFill>
              </a:rPr>
              <a:t>(до 60 баллов</a:t>
            </a:r>
            <a:r>
              <a:rPr lang="ru-RU" sz="3200" dirty="0" smtClean="0">
                <a:solidFill>
                  <a:schemeClr val="tx1"/>
                </a:solidFill>
              </a:rPr>
              <a:t>)</a:t>
            </a:r>
            <a:endParaRPr lang="ru-RU" sz="3200" dirty="0">
              <a:solidFill>
                <a:schemeClr val="tx1"/>
              </a:solidFill>
            </a:endParaRPr>
          </a:p>
        </p:txBody>
      </p:sp>
      <p:cxnSp>
        <p:nvCxnSpPr>
          <p:cNvPr id="10" name="Прямая со стрелкой 9"/>
          <p:cNvCxnSpPr>
            <a:stCxn id="6" idx="3"/>
            <a:endCxn id="8" idx="0"/>
          </p:cNvCxnSpPr>
          <p:nvPr/>
        </p:nvCxnSpPr>
        <p:spPr>
          <a:xfrm>
            <a:off x="8667345" y="2427051"/>
            <a:ext cx="520430" cy="85117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6" idx="1"/>
            <a:endCxn id="7" idx="0"/>
          </p:cNvCxnSpPr>
          <p:nvPr/>
        </p:nvCxnSpPr>
        <p:spPr>
          <a:xfrm flipH="1">
            <a:off x="2893979" y="2427051"/>
            <a:ext cx="724710" cy="85117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Скругленный прямоугольник 13"/>
          <p:cNvSpPr/>
          <p:nvPr/>
        </p:nvSpPr>
        <p:spPr>
          <a:xfrm>
            <a:off x="350196" y="5491264"/>
            <a:ext cx="11391089" cy="812260"/>
          </a:xfrm>
          <a:prstGeom prst="roundRect">
            <a:avLst/>
          </a:prstGeom>
          <a:solidFill>
            <a:schemeClr val="accent1"/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</a:rPr>
              <a:t>Минимальное количество баллов для допуска </a:t>
            </a:r>
            <a:endParaRPr lang="ru-RU" sz="2400" b="1" dirty="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к </a:t>
            </a:r>
            <a:r>
              <a:rPr lang="ru-RU" sz="2400" b="1" dirty="0">
                <a:solidFill>
                  <a:schemeClr val="tx1"/>
                </a:solidFill>
              </a:rPr>
              <a:t>итоговой форме аттестации по дисциплине - 21</a:t>
            </a:r>
          </a:p>
        </p:txBody>
      </p:sp>
    </p:spTree>
    <p:extLst>
      <p:ext uri="{BB962C8B-B14F-4D97-AF65-F5344CB8AC3E}">
        <p14:creationId xmlns:p14="http://schemas.microsoft.com/office/powerpoint/2010/main" val="255356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943" y="185512"/>
            <a:ext cx="11805557" cy="875846"/>
          </a:xfrm>
        </p:spPr>
        <p:txBody>
          <a:bodyPr>
            <a:normAutofit fontScale="90000"/>
          </a:bodyPr>
          <a:lstStyle/>
          <a:p>
            <a:pPr algn="ctr">
              <a:lnSpc>
                <a:spcPct val="80000"/>
              </a:lnSpc>
            </a:pPr>
            <a:r>
              <a:rPr lang="ru-RU" sz="3600" b="1" u="sng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Электронная информационно-образовательная среда Университета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1482" y="1159329"/>
            <a:ext cx="1112844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Официальный сайт Университета –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www.rgup.ru</a:t>
            </a:r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Обучающимся – Факультеты – Факультет подготовки специалистов для судебной системы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Расписания учебных занятий, графики учебного процесса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Контакты работников факультета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Новости и объявления по факультету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 / Локальные акты Университета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Информационно-образовательный портал Университета –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op.raj.ru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Электронные издания, учебные пособия, журналы, статьи, интернет-магазин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Индивидуальный логин/пароль направляется библиотекой РГУП на электронные адрес обучающегося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Система электронного обучения «Фемида» -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www.femida.raj.ru</a:t>
            </a:r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Рабочие программы дисциплин, практик, государственной итоговой аттестации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Учебные и рабочие планы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Интерактивное расписание учебных занятий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Загрузка контрольных и курсовых работ, отчетов по практике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Ведение электронного портфолио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Индивидуальные логин/пароль выдается курирующим специалистом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Гостевой вход: Логин –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zufrgup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Пароль –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Rgup20211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92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7927" y="83024"/>
            <a:ext cx="10515600" cy="1016202"/>
          </a:xfrm>
        </p:spPr>
        <p:txBody>
          <a:bodyPr>
            <a:normAutofit fontScale="90000"/>
          </a:bodyPr>
          <a:lstStyle/>
          <a:p>
            <a:pPr algn="ctr">
              <a:lnSpc>
                <a:spcPct val="70000"/>
              </a:lnSpc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локальные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акты Университета, регулирующие учебный процесс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9377" y="1108954"/>
            <a:ext cx="11692647" cy="566149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Устав Федерального государственного бюджетного образовательного учреждения высшего образования «Российский государственный университет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правосудия»</a:t>
            </a:r>
          </a:p>
          <a:p>
            <a:pPr>
              <a:spcBef>
                <a:spcPts val="0"/>
              </a:spcBef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внутреннего учебного распорядка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</a:t>
            </a:r>
          </a:p>
          <a:p>
            <a:pPr>
              <a:spcBef>
                <a:spcPts val="0"/>
              </a:spcBef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 организации текущего контроля успеваемости и промежуточной аттестации обучающихся по направлениям подготовки (специальностям) высшего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образования»</a:t>
            </a:r>
          </a:p>
          <a:p>
            <a:pPr>
              <a:spcBef>
                <a:spcPts val="0"/>
              </a:spcBef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балльно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-рейтинговой системе оценки успеваемости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обучающихся»</a:t>
            </a:r>
          </a:p>
          <a:p>
            <a:pPr>
              <a:spcBef>
                <a:spcPts val="0"/>
              </a:spcBef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оформления электронного портфолио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обучающегося</a:t>
            </a:r>
          </a:p>
          <a:p>
            <a:pPr>
              <a:spcBef>
                <a:spcPts val="0"/>
              </a:spcBef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тестировании»</a:t>
            </a:r>
          </a:p>
          <a:p>
            <a:pPr>
              <a:spcBef>
                <a:spcPts val="0"/>
              </a:spcBef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 оказании платных образовательных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услуг»</a:t>
            </a:r>
          </a:p>
          <a:p>
            <a:pPr>
              <a:spcBef>
                <a:spcPts val="0"/>
              </a:spcBef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 порядке перевода обучающихся на вакантные места, финансируемые за счет бюджетных ассигнований федерального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бюджета»</a:t>
            </a:r>
          </a:p>
          <a:p>
            <a:pPr>
              <a:spcBef>
                <a:spcPts val="0"/>
              </a:spcBef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 порядке прекращения образовательных отношений между обучающимися и ФГБОУВО «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РГУП»</a:t>
            </a:r>
          </a:p>
          <a:p>
            <a:pPr>
              <a:spcBef>
                <a:spcPts val="0"/>
              </a:spcBef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 порядке и основаниях восстановления и перевода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обучающихся»</a:t>
            </a:r>
          </a:p>
          <a:p>
            <a:pPr>
              <a:spcBef>
                <a:spcPts val="0"/>
              </a:spcBef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 академическом отпуске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обучающихся»</a:t>
            </a:r>
          </a:p>
          <a:p>
            <a:pPr>
              <a:spcBef>
                <a:spcPts val="0"/>
              </a:spcBef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 организации практической подготовки обучающихся при проведении практики по направлениям подготовки (специальностям) высшего образования, реализуемых ФГБОУВО «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РГУП»</a:t>
            </a:r>
          </a:p>
          <a:p>
            <a:pPr>
              <a:spcBef>
                <a:spcPts val="0"/>
              </a:spcBef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 порядке проведения государственной итоговой аттестации по образовательным программам высшего образования – программам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бакалавриата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программам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специалитета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программам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магистратуры»</a:t>
            </a:r>
          </a:p>
          <a:p>
            <a:pPr>
              <a:spcBef>
                <a:spcPts val="0"/>
              </a:spcBef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 выпускной квалификационной работе по образовательным программам высшего образования – программам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бакалавриата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магистратуры,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специалитета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>
              <a:spcBef>
                <a:spcPts val="0"/>
              </a:spcBef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оложение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 порядке проведения занятий по физической культуре по программам высшего образования при очно-заочной и заочной формах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обучения»</a:t>
            </a:r>
          </a:p>
          <a:p>
            <a:pPr>
              <a:spcBef>
                <a:spcPts val="0"/>
              </a:spcBef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 по индивидуальному учебному плану обучающихся по образовательным программам высшего образования и среднего профессионального образования в ФГБОУВО «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РГУП»</a:t>
            </a:r>
          </a:p>
          <a:p>
            <a:pPr>
              <a:spcBef>
                <a:spcPts val="0"/>
              </a:spcBef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Нормативно-методические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документы, регулирующие организацию выполнения и проверки курсовых работ по программам высшего образования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зачета результатов освоения обучающимися учебных предметов, курсов, дисциплин (модулей), практики, дополнительных образовательных программ в ФГБОУВО «РГУП» и других организациях, осуществляющих образовательную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</a:t>
            </a:r>
          </a:p>
          <a:p>
            <a:pPr>
              <a:spcBef>
                <a:spcPts val="0"/>
              </a:spcBef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Нормативно-методические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документы, регулирующие организацию выполнения и проверки контрольных работ по дисциплинам (модулям), включенным в состав основных профессиональных образовательных программ высшего образования по очно-заочной и заочной формам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://rgup.ru/?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mod=pages&amp;id=3704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1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</TotalTime>
  <Words>743</Words>
  <Application>Microsoft Office PowerPoint</Application>
  <PresentationFormat>Произвольный</PresentationFormat>
  <Paragraphs>191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Факультет подготовки специалистов  для судебной системы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Балльная система  оценки знаний студентов</vt:lpstr>
      <vt:lpstr>Электронная информационно-образовательная среда Университета</vt:lpstr>
      <vt:lpstr>Основные локальные акты Университета, регулирующие учебный процесс</vt:lpstr>
      <vt:lpstr>Официальный сайт Университета</vt:lpstr>
      <vt:lpstr>Презентация PowerPoint</vt:lpstr>
      <vt:lpstr>Система электронного обучения «Фемида»</vt:lpstr>
      <vt:lpstr>Презентация PowerPoint</vt:lpstr>
      <vt:lpstr>Презентация PowerPoint</vt:lpstr>
      <vt:lpstr>Телеграмм-канал Факультета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</dc:title>
  <dc:creator>Семён Евгеньевич Таёкин</dc:creator>
  <cp:lastModifiedBy>Грелова Любовь Игоревна</cp:lastModifiedBy>
  <cp:revision>37</cp:revision>
  <dcterms:created xsi:type="dcterms:W3CDTF">2023-02-22T06:24:17Z</dcterms:created>
  <dcterms:modified xsi:type="dcterms:W3CDTF">2023-09-07T12:39:27Z</dcterms:modified>
</cp:coreProperties>
</file>